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3"/>
  </p:notesMasterIdLst>
  <p:handoutMasterIdLst>
    <p:handoutMasterId r:id="rId14"/>
  </p:handoutMasterIdLst>
  <p:sldIdLst>
    <p:sldId id="270" r:id="rId2"/>
    <p:sldId id="339" r:id="rId3"/>
    <p:sldId id="322" r:id="rId4"/>
    <p:sldId id="391" r:id="rId5"/>
    <p:sldId id="393" r:id="rId6"/>
    <p:sldId id="394" r:id="rId7"/>
    <p:sldId id="392" r:id="rId8"/>
    <p:sldId id="346" r:id="rId9"/>
    <p:sldId id="363" r:id="rId10"/>
    <p:sldId id="380" r:id="rId11"/>
    <p:sldId id="382" r:id="rId1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8" autoAdjust="0"/>
    <p:restoredTop sz="83636" autoAdjust="0"/>
  </p:normalViewPr>
  <p:slideViewPr>
    <p:cSldViewPr snapToGrid="0" snapToObjects="1">
      <p:cViewPr varScale="1">
        <p:scale>
          <a:sx n="45" d="100"/>
          <a:sy n="45" d="100"/>
        </p:scale>
        <p:origin x="-1344" y="-62"/>
      </p:cViewPr>
      <p:guideLst>
        <p:guide orient="horz" pos="2132"/>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200" d="100"/>
          <a:sy n="200" d="100"/>
        </p:scale>
        <p:origin x="-480" y="4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9DB3518A-4B55-AE44-AE6C-BB3BCF24E748}" type="datetime1">
              <a:rPr lang="en-US"/>
              <a:pPr>
                <a:defRPr/>
              </a:pPr>
              <a:t>3/15/2018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FAF59276-EAC8-2D47-9F08-8643C774D370}" type="slidenum">
              <a:rPr lang="en-US"/>
              <a:pPr>
                <a:defRPr/>
              </a:pPr>
              <a:t>‹#›</a:t>
            </a:fld>
            <a:endParaRPr lang="en-US"/>
          </a:p>
        </p:txBody>
      </p:sp>
    </p:spTree>
    <p:extLst>
      <p:ext uri="{BB962C8B-B14F-4D97-AF65-F5344CB8AC3E}">
        <p14:creationId xmlns:p14="http://schemas.microsoft.com/office/powerpoint/2010/main" val="2505256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A3F8B293-4BB5-7B43-9483-3921BA569E2B}" type="datetime1">
              <a:rPr lang="en-US"/>
              <a:pPr>
                <a:defRPr/>
              </a:pPr>
              <a:t>3/15/2018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C238F3AB-CE5B-CB44-B99C-326645F43C51}" type="slidenum">
              <a:rPr lang="en-US"/>
              <a:pPr>
                <a:defRPr/>
              </a:pPr>
              <a:t>‹#›</a:t>
            </a:fld>
            <a:endParaRPr lang="en-US"/>
          </a:p>
        </p:txBody>
      </p:sp>
    </p:spTree>
    <p:extLst>
      <p:ext uri="{BB962C8B-B14F-4D97-AF65-F5344CB8AC3E}">
        <p14:creationId xmlns:p14="http://schemas.microsoft.com/office/powerpoint/2010/main" val="253889215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2</a:t>
            </a:fld>
            <a:endParaRPr lang="en-US"/>
          </a:p>
        </p:txBody>
      </p:sp>
    </p:spTree>
    <p:extLst>
      <p:ext uri="{BB962C8B-B14F-4D97-AF65-F5344CB8AC3E}">
        <p14:creationId xmlns:p14="http://schemas.microsoft.com/office/powerpoint/2010/main" val="129881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3</a:t>
            </a:fld>
            <a:endParaRPr lang="en-US"/>
          </a:p>
        </p:txBody>
      </p:sp>
    </p:spTree>
    <p:extLst>
      <p:ext uri="{BB962C8B-B14F-4D97-AF65-F5344CB8AC3E}">
        <p14:creationId xmlns:p14="http://schemas.microsoft.com/office/powerpoint/2010/main" val="129881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6:43 minutes</a:t>
            </a:r>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4</a:t>
            </a:fld>
            <a:endParaRPr lang="en-US"/>
          </a:p>
        </p:txBody>
      </p:sp>
    </p:spTree>
    <p:extLst>
      <p:ext uri="{BB962C8B-B14F-4D97-AF65-F5344CB8AC3E}">
        <p14:creationId xmlns:p14="http://schemas.microsoft.com/office/powerpoint/2010/main" val="293438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5</a:t>
            </a:fld>
            <a:endParaRPr lang="en-US"/>
          </a:p>
        </p:txBody>
      </p:sp>
    </p:spTree>
    <p:extLst>
      <p:ext uri="{BB962C8B-B14F-4D97-AF65-F5344CB8AC3E}">
        <p14:creationId xmlns:p14="http://schemas.microsoft.com/office/powerpoint/2010/main" val="1298819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where science research falls (known unknowns). What types of questions would fall into each of these categories? Have students try to come up with questions they have about what we have seen so far in the MD module and map them to this image. Students likely won’t be able to differentiate between ‘unknown to me’, ‘unknown to everyone’,  and ‘errors’. On the WS the categories ‘denials’ and ‘unknown unknowns’ have been removed, because these are questions that either we won’t ask or questions we don’t know </a:t>
            </a:r>
            <a:r>
              <a:rPr lang="en-US" baseline="0" smtClean="0"/>
              <a:t>we have!</a:t>
            </a:r>
            <a:endParaRPr lang="en-US" baseline="0" dirty="0" smtClean="0"/>
          </a:p>
          <a:p>
            <a:endParaRPr lang="en-US" baseline="0" dirty="0" smtClean="0"/>
          </a:p>
          <a:p>
            <a:r>
              <a:rPr lang="en-US" baseline="0" dirty="0" smtClean="0"/>
              <a:t>Relate this to the scientific method: Unknown to me is background research, Unknown to everyone is a scientific question.</a:t>
            </a:r>
            <a:endParaRPr lang="en-US" dirty="0"/>
          </a:p>
        </p:txBody>
      </p:sp>
      <p:sp>
        <p:nvSpPr>
          <p:cNvPr id="4" name="Slide Number Placeholder 3"/>
          <p:cNvSpPr>
            <a:spLocks noGrp="1"/>
          </p:cNvSpPr>
          <p:nvPr>
            <p:ph type="sldNum" sz="quarter" idx="10"/>
          </p:nvPr>
        </p:nvSpPr>
        <p:spPr/>
        <p:txBody>
          <a:bodyPr/>
          <a:lstStyle/>
          <a:p>
            <a:pPr>
              <a:defRPr/>
            </a:pPr>
            <a:fld id="{F1141A69-2C50-EB44-9979-72C48116F0FF}" type="slidenum">
              <a:rPr lang="en-US" smtClean="0"/>
              <a:pPr>
                <a:defRPr/>
              </a:pPr>
              <a:t>6</a:t>
            </a:fld>
            <a:endParaRPr lang="en-US"/>
          </a:p>
        </p:txBody>
      </p:sp>
    </p:spTree>
    <p:extLst>
      <p:ext uri="{BB962C8B-B14F-4D97-AF65-F5344CB8AC3E}">
        <p14:creationId xmlns:p14="http://schemas.microsoft.com/office/powerpoint/2010/main" val="3532506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9</a:t>
            </a:fld>
            <a:endParaRPr lang="en-US"/>
          </a:p>
        </p:txBody>
      </p:sp>
    </p:spTree>
    <p:extLst>
      <p:ext uri="{BB962C8B-B14F-4D97-AF65-F5344CB8AC3E}">
        <p14:creationId xmlns:p14="http://schemas.microsoft.com/office/powerpoint/2010/main" val="1298819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8F3AB-CE5B-CB44-B99C-326645F43C51}" type="slidenum">
              <a:rPr lang="en-US" smtClean="0"/>
              <a:pPr>
                <a:defRPr/>
              </a:pPr>
              <a:t>10</a:t>
            </a:fld>
            <a:endParaRPr lang="en-US"/>
          </a:p>
        </p:txBody>
      </p:sp>
    </p:spTree>
    <p:extLst>
      <p:ext uri="{BB962C8B-B14F-4D97-AF65-F5344CB8AC3E}">
        <p14:creationId xmlns:p14="http://schemas.microsoft.com/office/powerpoint/2010/main" val="18272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A5777FD-9432-D948-B35F-9B7BD5FDF8A1}" type="datetime1">
              <a:rPr lang="en-US" smtClean="0"/>
              <a:pPr>
                <a:defRPr/>
              </a:pPr>
              <a:t>3/15/2018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AAB5B1-00BC-F24C-BCEC-280088855D52}" type="slidenum">
              <a:rPr lang="en-US" smtClean="0"/>
              <a:pPr>
                <a:defRPr/>
              </a:pPr>
              <a:t>‹#›</a:t>
            </a:fld>
            <a:endParaRPr lang="en-US"/>
          </a:p>
        </p:txBody>
      </p:sp>
    </p:spTree>
    <p:extLst>
      <p:ext uri="{BB962C8B-B14F-4D97-AF65-F5344CB8AC3E}">
        <p14:creationId xmlns:p14="http://schemas.microsoft.com/office/powerpoint/2010/main" val="1784242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06F2DC-6832-8E41-AC2E-3AF4D3AEB5C9}" type="datetime1">
              <a:rPr lang="en-US" smtClean="0"/>
              <a:pPr>
                <a:defRPr/>
              </a:pPr>
              <a:t>3/15/2018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3CD768-44BE-6743-A8B9-166A0DAFD29B}" type="slidenum">
              <a:rPr lang="en-US" smtClean="0"/>
              <a:pPr>
                <a:defRPr/>
              </a:pPr>
              <a:t>‹#›</a:t>
            </a:fld>
            <a:endParaRPr lang="en-US"/>
          </a:p>
        </p:txBody>
      </p:sp>
    </p:spTree>
    <p:extLst>
      <p:ext uri="{BB962C8B-B14F-4D97-AF65-F5344CB8AC3E}">
        <p14:creationId xmlns:p14="http://schemas.microsoft.com/office/powerpoint/2010/main" val="644806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C48182-9AA4-0743-923D-82C285352A06}" type="datetime1">
              <a:rPr lang="en-US" smtClean="0"/>
              <a:pPr>
                <a:defRPr/>
              </a:pPr>
              <a:t>3/15/2018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6E6E90-B66E-9446-803C-8BA15407D21F}" type="slidenum">
              <a:rPr lang="en-US" smtClean="0"/>
              <a:pPr>
                <a:defRPr/>
              </a:pPr>
              <a:t>‹#›</a:t>
            </a:fld>
            <a:endParaRPr lang="en-US"/>
          </a:p>
        </p:txBody>
      </p:sp>
    </p:spTree>
    <p:extLst>
      <p:ext uri="{BB962C8B-B14F-4D97-AF65-F5344CB8AC3E}">
        <p14:creationId xmlns:p14="http://schemas.microsoft.com/office/powerpoint/2010/main" val="131935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FCE7A9-800B-2E4E-A043-9B5691CC9FA1}" type="datetime1">
              <a:rPr lang="en-US" smtClean="0"/>
              <a:pPr>
                <a:defRPr/>
              </a:pPr>
              <a:t>3/15/2018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62B316-9619-6B4E-B1F0-FEF328F2B9E0}" type="slidenum">
              <a:rPr lang="en-US" smtClean="0"/>
              <a:pPr>
                <a:defRPr/>
              </a:pPr>
              <a:t>‹#›</a:t>
            </a:fld>
            <a:endParaRPr lang="en-US"/>
          </a:p>
        </p:txBody>
      </p:sp>
    </p:spTree>
    <p:extLst>
      <p:ext uri="{BB962C8B-B14F-4D97-AF65-F5344CB8AC3E}">
        <p14:creationId xmlns:p14="http://schemas.microsoft.com/office/powerpoint/2010/main" val="1815257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6A8F243-EC49-7C46-9BC8-A818147A19FB}" type="datetime1">
              <a:rPr lang="en-US" smtClean="0"/>
              <a:pPr>
                <a:defRPr/>
              </a:pPr>
              <a:t>3/15/2018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EECEF4-70FA-7C49-9E9C-054C23DA1F61}" type="slidenum">
              <a:rPr lang="en-US" smtClean="0"/>
              <a:pPr>
                <a:defRPr/>
              </a:pPr>
              <a:t>‹#›</a:t>
            </a:fld>
            <a:endParaRPr lang="en-US"/>
          </a:p>
        </p:txBody>
      </p:sp>
    </p:spTree>
    <p:extLst>
      <p:ext uri="{BB962C8B-B14F-4D97-AF65-F5344CB8AC3E}">
        <p14:creationId xmlns:p14="http://schemas.microsoft.com/office/powerpoint/2010/main" val="261507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0168720-4AE0-5847-B11F-DEF5AF537B8F}" type="datetime1">
              <a:rPr lang="en-US" smtClean="0"/>
              <a:pPr>
                <a:defRPr/>
              </a:pPr>
              <a:t>3/15/2018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16C786-7364-A040-B2E9-EDCE5FBC182B}" type="slidenum">
              <a:rPr lang="en-US" smtClean="0"/>
              <a:pPr>
                <a:defRPr/>
              </a:pPr>
              <a:t>‹#›</a:t>
            </a:fld>
            <a:endParaRPr lang="en-US"/>
          </a:p>
        </p:txBody>
      </p:sp>
    </p:spTree>
    <p:extLst>
      <p:ext uri="{BB962C8B-B14F-4D97-AF65-F5344CB8AC3E}">
        <p14:creationId xmlns:p14="http://schemas.microsoft.com/office/powerpoint/2010/main" val="2717930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F23F585-28E5-C545-9306-FD069836D8D2}" type="datetime1">
              <a:rPr lang="en-US" smtClean="0"/>
              <a:pPr>
                <a:defRPr/>
              </a:pPr>
              <a:t>3/15/2018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CE9325-A65C-7345-837C-B4A8AEE58D34}" type="slidenum">
              <a:rPr lang="en-US" smtClean="0"/>
              <a:pPr>
                <a:defRPr/>
              </a:pPr>
              <a:t>‹#›</a:t>
            </a:fld>
            <a:endParaRPr lang="en-US"/>
          </a:p>
        </p:txBody>
      </p:sp>
    </p:spTree>
    <p:extLst>
      <p:ext uri="{BB962C8B-B14F-4D97-AF65-F5344CB8AC3E}">
        <p14:creationId xmlns:p14="http://schemas.microsoft.com/office/powerpoint/2010/main" val="2596676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ACE5BB6-28DD-B24F-8555-4BD5AE3B47FC}" type="datetime1">
              <a:rPr lang="en-US" smtClean="0"/>
              <a:pPr>
                <a:defRPr/>
              </a:pPr>
              <a:t>3/15/2018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0D07FB3-F15E-8345-836A-94D8C3ED733F}" type="slidenum">
              <a:rPr lang="en-US" smtClean="0"/>
              <a:pPr>
                <a:defRPr/>
              </a:pPr>
              <a:t>‹#›</a:t>
            </a:fld>
            <a:endParaRPr lang="en-US"/>
          </a:p>
        </p:txBody>
      </p:sp>
    </p:spTree>
    <p:extLst>
      <p:ext uri="{BB962C8B-B14F-4D97-AF65-F5344CB8AC3E}">
        <p14:creationId xmlns:p14="http://schemas.microsoft.com/office/powerpoint/2010/main" val="3219927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CB94E0-751B-754E-A5F8-B15C0C1E3F02}" type="datetime1">
              <a:rPr lang="en-US" smtClean="0"/>
              <a:pPr>
                <a:defRPr/>
              </a:pPr>
              <a:t>3/15/2018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C925204-6ED0-B74A-9903-DF21F0FF8403}" type="slidenum">
              <a:rPr lang="en-US" smtClean="0"/>
              <a:pPr>
                <a:defRPr/>
              </a:pPr>
              <a:t>‹#›</a:t>
            </a:fld>
            <a:endParaRPr lang="en-US"/>
          </a:p>
        </p:txBody>
      </p:sp>
    </p:spTree>
    <p:extLst>
      <p:ext uri="{BB962C8B-B14F-4D97-AF65-F5344CB8AC3E}">
        <p14:creationId xmlns:p14="http://schemas.microsoft.com/office/powerpoint/2010/main" val="292135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74FD88-0525-E94A-88E7-0E3B44FB848C}" type="datetime1">
              <a:rPr lang="en-US" smtClean="0"/>
              <a:pPr>
                <a:defRPr/>
              </a:pPr>
              <a:t>3/15/2018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01FAEE-24A7-384D-B55D-729395BC11CE}" type="slidenum">
              <a:rPr lang="en-US" smtClean="0"/>
              <a:pPr>
                <a:defRPr/>
              </a:pPr>
              <a:t>‹#›</a:t>
            </a:fld>
            <a:endParaRPr lang="en-US"/>
          </a:p>
        </p:txBody>
      </p:sp>
    </p:spTree>
    <p:extLst>
      <p:ext uri="{BB962C8B-B14F-4D97-AF65-F5344CB8AC3E}">
        <p14:creationId xmlns:p14="http://schemas.microsoft.com/office/powerpoint/2010/main" val="318448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74691C-2DB8-134B-B504-BD2001467E78}" type="datetime1">
              <a:rPr lang="en-US" smtClean="0"/>
              <a:pPr>
                <a:defRPr/>
              </a:pPr>
              <a:t>3/15/2018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2EC4BF-373E-6F4E-BFC5-7B5BE890788E}" type="slidenum">
              <a:rPr lang="en-US" smtClean="0"/>
              <a:pPr>
                <a:defRPr/>
              </a:pPr>
              <a:t>‹#›</a:t>
            </a:fld>
            <a:endParaRPr lang="en-US"/>
          </a:p>
        </p:txBody>
      </p:sp>
    </p:spTree>
    <p:extLst>
      <p:ext uri="{BB962C8B-B14F-4D97-AF65-F5344CB8AC3E}">
        <p14:creationId xmlns:p14="http://schemas.microsoft.com/office/powerpoint/2010/main" val="2046090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16B31609-0C0F-4844-A33F-169D0E686C81}" type="datetime1">
              <a:rPr lang="en-US" smtClean="0"/>
              <a:pPr>
                <a:defRPr/>
              </a:pPr>
              <a:t>3/15/2018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173D0C45-70BD-B343-A3E4-4468B1F6BF5D}" type="slidenum">
              <a:rPr lang="en-US" smtClean="0"/>
              <a:pPr>
                <a:defRPr/>
              </a:pPr>
              <a:t>‹#›</a:t>
            </a:fld>
            <a:endParaRPr lang="en-US"/>
          </a:p>
        </p:txBody>
      </p:sp>
      <p:sp>
        <p:nvSpPr>
          <p:cNvPr id="7" name="Rectangle 6"/>
          <p:cNvSpPr/>
          <p:nvPr/>
        </p:nvSpPr>
        <p:spPr>
          <a:xfrm>
            <a:off x="0" y="6477000"/>
            <a:ext cx="9144000" cy="381000"/>
          </a:xfrm>
          <a:prstGeom prst="rect">
            <a:avLst/>
          </a:prstGeom>
          <a:solidFill>
            <a:srgbClr val="00603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fontAlgn="base" hangingPunct="1">
        <a:spcBef>
          <a:spcPct val="0"/>
        </a:spcBef>
        <a:spcAft>
          <a:spcPct val="0"/>
        </a:spcAft>
        <a:defRPr sz="3600" b="1" kern="1200">
          <a:solidFill>
            <a:schemeClr val="tx1"/>
          </a:solidFill>
          <a:latin typeface="Gill Sans"/>
          <a:ea typeface="ＭＳ Ｐゴシック" pitchFamily="-110" charset="-128"/>
          <a:cs typeface="Gill Sans"/>
        </a:defRPr>
      </a:lvl1pPr>
      <a:lvl2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2pPr>
      <a:lvl3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3pPr>
      <a:lvl4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4pPr>
      <a:lvl5pPr algn="ctr" defTabSz="457200" rtl="0" eaLnBrk="1" fontAlgn="base" hangingPunct="1">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5pPr>
      <a:lvl6pPr marL="4572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hyperlink" Target="https://www.ted.com/talks/stuart_firestein_the_pursuit_of_ignorance/transcript?utm_campaign=BeepBeepBites%20-%20Nieuwsbrief&amp;utm_source=hs_email&amp;utm_medium=email&amp;_hsenc=p2ANqtz-_hEX4xq2MDSzly55KIdFkLGc_pUm6tACf9CkZh4BGyzgHlFYm9Or04mw4CaT7-uQlsxFYE"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4762500" cy="1436688"/>
          </a:xfrm>
          <a:prstGeom prst="rect">
            <a:avLst/>
          </a:prstGeom>
          <a:solidFill>
            <a:srgbClr val="4D7B53"/>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2"/>
          <p:cNvSpPr>
            <a:spLocks/>
          </p:cNvSpPr>
          <p:nvPr/>
        </p:nvSpPr>
        <p:spPr bwMode="auto">
          <a:xfrm>
            <a:off x="246063" y="167808"/>
            <a:ext cx="8331200" cy="111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38100" tIns="38100" rIns="38100" bIns="38100"/>
          <a:lstStyle/>
          <a:p>
            <a:r>
              <a:rPr lang="en-US" sz="3600" b="1" dirty="0">
                <a:latin typeface="Gill Sans" charset="0"/>
                <a:cs typeface="Gill Sans" charset="0"/>
              </a:rPr>
              <a:t>Metabolic Diseases</a:t>
            </a:r>
            <a:br>
              <a:rPr lang="en-US" sz="3600" b="1" dirty="0">
                <a:latin typeface="Gill Sans" charset="0"/>
                <a:cs typeface="Gill Sans" charset="0"/>
              </a:rPr>
            </a:br>
            <a:r>
              <a:rPr lang="en-US" sz="3600" b="1" dirty="0">
                <a:latin typeface="Gill Sans" charset="0"/>
                <a:cs typeface="Gill Sans" charset="0"/>
              </a:rPr>
              <a:t>Lesson </a:t>
            </a:r>
            <a:r>
              <a:rPr lang="en-US" sz="3600" b="1" dirty="0" smtClean="0">
                <a:latin typeface="Gill Sans" charset="0"/>
                <a:cs typeface="Gill Sans" charset="0"/>
              </a:rPr>
              <a:t>4.1</a:t>
            </a:r>
            <a:endParaRPr lang="en-US" sz="3600" b="1" dirty="0">
              <a:cs typeface="Gill Sans" charset="0"/>
            </a:endParaRPr>
          </a:p>
          <a:p>
            <a:r>
              <a:rPr lang="en-US" sz="2500" b="1" dirty="0">
                <a:cs typeface="Gill Sans" charset="0"/>
              </a:rPr>
              <a:t> </a:t>
            </a:r>
            <a:endParaRPr lang="en-US" dirty="0">
              <a:latin typeface="Cambria Bold" charset="0"/>
              <a:cs typeface="Cambria Bold" charset="0"/>
              <a:sym typeface="Cambria Bold" charset="0"/>
            </a:endParaRPr>
          </a:p>
        </p:txBody>
      </p:sp>
      <p:sp>
        <p:nvSpPr>
          <p:cNvPr id="15" name="TextBox 5"/>
          <p:cNvSpPr txBox="1">
            <a:spLocks noChangeArrowheads="1"/>
          </p:cNvSpPr>
          <p:nvPr/>
        </p:nvSpPr>
        <p:spPr bwMode="auto">
          <a:xfrm>
            <a:off x="246063" y="1961465"/>
            <a:ext cx="8736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smtClean="0">
                <a:latin typeface="Gill Sans"/>
                <a:cs typeface="Gill Sans"/>
              </a:rPr>
              <a:t>What is nutrition science? </a:t>
            </a:r>
          </a:p>
        </p:txBody>
      </p:sp>
      <p:pic>
        <p:nvPicPr>
          <p:cNvPr id="2" name="Picture 1"/>
          <p:cNvPicPr>
            <a:picLocks noChangeAspect="1"/>
          </p:cNvPicPr>
          <p:nvPr/>
        </p:nvPicPr>
        <p:blipFill rotWithShape="1">
          <a:blip r:embed="rId2"/>
          <a:srcRect r="21573"/>
          <a:stretch/>
        </p:blipFill>
        <p:spPr>
          <a:xfrm>
            <a:off x="2612334" y="3070125"/>
            <a:ext cx="3738224" cy="3183939"/>
          </a:xfrm>
          <a:prstGeom prst="rect">
            <a:avLst/>
          </a:prstGeom>
        </p:spPr>
      </p:pic>
    </p:spTree>
    <p:extLst>
      <p:ext uri="{BB962C8B-B14F-4D97-AF65-F5344CB8AC3E}">
        <p14:creationId xmlns:p14="http://schemas.microsoft.com/office/powerpoint/2010/main" val="342591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a:t>Wrap Up</a:t>
            </a:r>
          </a:p>
        </p:txBody>
      </p:sp>
      <p:sp>
        <p:nvSpPr>
          <p:cNvPr id="12290" name="Rectangle 2"/>
          <p:cNvSpPr>
            <a:spLocks noGrp="1" noChangeArrowheads="1"/>
          </p:cNvSpPr>
          <p:nvPr>
            <p:ph idx="1"/>
          </p:nvPr>
        </p:nvSpPr>
        <p:spPr>
          <a:ln/>
          <a:extLst>
            <a:ext uri="{91240B29-F687-4F45-9708-019B960494DF}">
              <a14:hiddenLine xmlns:a14="http://schemas.microsoft.com/office/drawing/2010/main" w="9525">
                <a:solidFill>
                  <a:schemeClr val="tx1"/>
                </a:solidFill>
                <a:miter lim="800000"/>
                <a:headEnd/>
                <a:tailEnd/>
              </a14:hiddenLine>
            </a:ext>
          </a:extLst>
        </p:spPr>
        <p:txBody>
          <a:bodyPr/>
          <a:lstStyle/>
          <a:p>
            <a:pPr marL="0" indent="0">
              <a:buNone/>
            </a:pPr>
            <a:endParaRPr lang="en-US" dirty="0">
              <a:latin typeface="Times New Roman"/>
              <a:cs typeface="Times New Roman"/>
            </a:endParaRPr>
          </a:p>
          <a:p>
            <a:pPr marL="304800" indent="-304800"/>
            <a:endParaRPr lang="en-US" dirty="0">
              <a:latin typeface="Times New Roman"/>
              <a:cs typeface="Times New Roman"/>
              <a:sym typeface="Times New Roman" charset="0"/>
            </a:endParaRPr>
          </a:p>
        </p:txBody>
      </p:sp>
      <p:sp>
        <p:nvSpPr>
          <p:cNvPr id="2" name="TextBox 1"/>
          <p:cNvSpPr txBox="1"/>
          <p:nvPr/>
        </p:nvSpPr>
        <p:spPr>
          <a:xfrm>
            <a:off x="643095" y="2025451"/>
            <a:ext cx="8043705" cy="2246769"/>
          </a:xfrm>
          <a:prstGeom prst="rect">
            <a:avLst/>
          </a:prstGeom>
          <a:noFill/>
        </p:spPr>
        <p:txBody>
          <a:bodyPr wrap="square" rtlCol="0">
            <a:spAutoFit/>
          </a:bodyPr>
          <a:lstStyle/>
          <a:p>
            <a:pPr marL="457200" indent="-457200">
              <a:buFont typeface="Arial"/>
              <a:buChar char="•"/>
            </a:pPr>
            <a:r>
              <a:rPr lang="en-US" sz="2800" dirty="0" smtClean="0">
                <a:latin typeface="Calibri"/>
                <a:cs typeface="Calibri"/>
              </a:rPr>
              <a:t>Science is the study of the unknown, but we have to know some facts to ask good questions. </a:t>
            </a:r>
          </a:p>
          <a:p>
            <a:pPr marL="457200" indent="-457200">
              <a:buFont typeface="Arial"/>
              <a:buChar char="•"/>
            </a:pPr>
            <a:endParaRPr lang="en-US" sz="2800" dirty="0">
              <a:latin typeface="Calibri"/>
              <a:cs typeface="Calibri"/>
            </a:endParaRPr>
          </a:p>
          <a:p>
            <a:endParaRPr lang="en-US" sz="2800" dirty="0" smtClean="0">
              <a:latin typeface="Calibri"/>
              <a:cs typeface="Calibri"/>
            </a:endParaRPr>
          </a:p>
          <a:p>
            <a:pPr marL="457200" indent="-457200">
              <a:buFont typeface="Arial"/>
              <a:buChar char="•"/>
            </a:pPr>
            <a:r>
              <a:rPr lang="en-US" sz="2800" dirty="0" smtClean="0">
                <a:latin typeface="Calibri"/>
                <a:cs typeface="Calibri"/>
              </a:rPr>
              <a:t>How do you recognize a good scientific question? </a:t>
            </a:r>
            <a:endParaRPr lang="en-US" sz="2800" dirty="0">
              <a:latin typeface="Calibri"/>
              <a:cs typeface="Calibri"/>
            </a:endParaRPr>
          </a:p>
        </p:txBody>
      </p:sp>
    </p:spTree>
    <p:extLst>
      <p:ext uri="{BB962C8B-B14F-4D97-AF65-F5344CB8AC3E}">
        <p14:creationId xmlns:p14="http://schemas.microsoft.com/office/powerpoint/2010/main" val="3970509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75734" y="1971686"/>
            <a:ext cx="8229600" cy="2931894"/>
          </a:xfrm>
        </p:spPr>
        <p:txBody>
          <a:bodyPr/>
          <a:lstStyle/>
          <a:p>
            <a:pPr marL="0" lvl="1" indent="0" algn="ctr">
              <a:buNone/>
            </a:pPr>
            <a:r>
              <a:rPr lang="en-US" dirty="0" smtClean="0">
                <a:cs typeface="Times New Roman"/>
              </a:rPr>
              <a:t>Complete the Lesson 4.1 Homework Worksheet</a:t>
            </a:r>
            <a:endParaRPr lang="en-US" dirty="0">
              <a:cs typeface="Times New Roman"/>
            </a:endParaRPr>
          </a:p>
        </p:txBody>
      </p:sp>
      <p:sp>
        <p:nvSpPr>
          <p:cNvPr id="5" name="Rectangle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b="1" kern="1200">
                <a:solidFill>
                  <a:schemeClr val="tx1"/>
                </a:solidFill>
                <a:latin typeface="Gill Sans"/>
                <a:ea typeface="ＭＳ Ｐゴシック" pitchFamily="-110" charset="-128"/>
                <a:cs typeface="Gill Sans"/>
              </a:defRPr>
            </a:lvl1pPr>
            <a:lvl2pPr algn="ctr" defTabSz="457200" rtl="0" eaLnBrk="0" fontAlgn="base" hangingPunct="0">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3600" b="1">
                <a:solidFill>
                  <a:schemeClr val="tx1"/>
                </a:solidFill>
                <a:latin typeface="Gill Sans"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a:lstStyle>
          <a:p>
            <a:r>
              <a:rPr lang="en-US" dirty="0" smtClean="0"/>
              <a:t>Homework</a:t>
            </a:r>
            <a:endParaRPr lang="en-US" dirty="0"/>
          </a:p>
        </p:txBody>
      </p:sp>
    </p:spTree>
    <p:extLst>
      <p:ext uri="{BB962C8B-B14F-4D97-AF65-F5344CB8AC3E}">
        <p14:creationId xmlns:p14="http://schemas.microsoft.com/office/powerpoint/2010/main" val="720670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a:t>Do Now</a:t>
            </a:r>
          </a:p>
        </p:txBody>
      </p:sp>
      <p:sp>
        <p:nvSpPr>
          <p:cNvPr id="3074" name="Rectangle 2"/>
          <p:cNvSpPr>
            <a:spLocks noGrp="1" noChangeArrowheads="1"/>
          </p:cNvSpPr>
          <p:nvPr>
            <p:ph idx="1"/>
          </p:nvPr>
        </p:nvSpPr>
        <p:spPr>
          <a:xfrm>
            <a:off x="457199" y="1712913"/>
            <a:ext cx="8385175" cy="4559300"/>
          </a:xfrm>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cs typeface="Times New Roman"/>
              </a:rPr>
              <a:t>What scientific questions do you have?</a:t>
            </a:r>
          </a:p>
          <a:p>
            <a:endParaRPr lang="en-US" dirty="0">
              <a:cs typeface="Times New Roman"/>
            </a:endParaRPr>
          </a:p>
          <a:p>
            <a:endParaRPr lang="en-US" dirty="0" smtClean="0">
              <a:cs typeface="Times New Roman"/>
            </a:endParaRPr>
          </a:p>
          <a:p>
            <a:r>
              <a:rPr lang="en-US" dirty="0" smtClean="0">
                <a:cs typeface="Times New Roman"/>
              </a:rPr>
              <a:t>How do these questions get answered? </a:t>
            </a:r>
          </a:p>
          <a:p>
            <a:endParaRPr lang="en-US" dirty="0">
              <a:latin typeface="Times New Roman"/>
              <a:ea typeface="ヒラギノ明朝 ProN W3" charset="0"/>
              <a:cs typeface="Times New Roman"/>
              <a:sym typeface="Times New Roman" charset="0"/>
            </a:endParaRPr>
          </a:p>
        </p:txBody>
      </p:sp>
    </p:spTree>
    <p:extLst>
      <p:ext uri="{BB962C8B-B14F-4D97-AF65-F5344CB8AC3E}">
        <p14:creationId xmlns:p14="http://schemas.microsoft.com/office/powerpoint/2010/main" val="730914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t>Scientists use the scientific method</a:t>
            </a:r>
            <a:endParaRPr lang="en-US" dirty="0">
              <a:latin typeface="Times New Roman"/>
              <a:ea typeface="ヒラギノ明朝 ProN W3" charset="0"/>
              <a:cs typeface="Times New Roman"/>
              <a:sym typeface="Times New Roman" charset="0"/>
            </a:endParaRPr>
          </a:p>
        </p:txBody>
      </p:sp>
      <p:pic>
        <p:nvPicPr>
          <p:cNvPr id="6" name="Content Placeholder 5"/>
          <p:cNvPicPr>
            <a:picLocks noGrp="1"/>
          </p:cNvPicPr>
          <p:nvPr>
            <p:ph idx="1"/>
          </p:nvPr>
        </p:nvPicPr>
        <p:blipFill>
          <a:blip r:embed="rId3"/>
          <a:srcRect l="-35888" r="-35888"/>
          <a:stretch>
            <a:fillRect/>
          </a:stretch>
        </p:blipFill>
        <p:spPr bwMode="auto">
          <a:xfrm>
            <a:off x="643467" y="1600201"/>
            <a:ext cx="7888664" cy="4106428"/>
          </a:xfrm>
          <a:prstGeom prst="rect">
            <a:avLst/>
          </a:prstGeom>
          <a:noFill/>
          <a:ln w="9525">
            <a:noFill/>
            <a:miter lim="800000"/>
            <a:headEnd/>
            <a:tailEnd/>
          </a:ln>
        </p:spPr>
      </p:pic>
      <p:sp>
        <p:nvSpPr>
          <p:cNvPr id="2" name="TextBox 1"/>
          <p:cNvSpPr txBox="1"/>
          <p:nvPr/>
        </p:nvSpPr>
        <p:spPr>
          <a:xfrm>
            <a:off x="6301469" y="1185333"/>
            <a:ext cx="2842531" cy="1200329"/>
          </a:xfrm>
          <a:prstGeom prst="rect">
            <a:avLst/>
          </a:prstGeom>
          <a:noFill/>
        </p:spPr>
        <p:txBody>
          <a:bodyPr wrap="square" rtlCol="0">
            <a:spAutoFit/>
          </a:bodyPr>
          <a:lstStyle/>
          <a:p>
            <a:r>
              <a:rPr lang="en-US" dirty="0" smtClean="0"/>
              <a:t>Ex.  People that are obese are more likely to have Type 2 Diabetes than people that are thin</a:t>
            </a:r>
            <a:endParaRPr lang="en-US" dirty="0"/>
          </a:p>
        </p:txBody>
      </p:sp>
      <p:sp>
        <p:nvSpPr>
          <p:cNvPr id="3" name="TextBox 2"/>
          <p:cNvSpPr txBox="1"/>
          <p:nvPr/>
        </p:nvSpPr>
        <p:spPr>
          <a:xfrm>
            <a:off x="6959600" y="3268133"/>
            <a:ext cx="2015067" cy="1477328"/>
          </a:xfrm>
          <a:prstGeom prst="rect">
            <a:avLst/>
          </a:prstGeom>
          <a:noFill/>
        </p:spPr>
        <p:txBody>
          <a:bodyPr wrap="square" rtlCol="0">
            <a:spAutoFit/>
          </a:bodyPr>
          <a:lstStyle/>
          <a:p>
            <a:r>
              <a:rPr lang="en-US" dirty="0" smtClean="0"/>
              <a:t>Ex.  Need to know what Type 2 Diabetes is and what defines obesity</a:t>
            </a:r>
            <a:endParaRPr lang="en-US" dirty="0"/>
          </a:p>
        </p:txBody>
      </p:sp>
      <p:sp>
        <p:nvSpPr>
          <p:cNvPr id="4" name="TextBox 3"/>
          <p:cNvSpPr txBox="1"/>
          <p:nvPr/>
        </p:nvSpPr>
        <p:spPr>
          <a:xfrm>
            <a:off x="1837267" y="5706725"/>
            <a:ext cx="6129866" cy="646331"/>
          </a:xfrm>
          <a:prstGeom prst="rect">
            <a:avLst/>
          </a:prstGeom>
          <a:noFill/>
        </p:spPr>
        <p:txBody>
          <a:bodyPr wrap="square" rtlCol="0">
            <a:spAutoFit/>
          </a:bodyPr>
          <a:lstStyle/>
          <a:p>
            <a:r>
              <a:rPr lang="en-US" dirty="0" smtClean="0"/>
              <a:t>Ex.  Fatty acids leaking out of the adipose cells in obese people may cause the insulin receptors to not function</a:t>
            </a:r>
            <a:endParaRPr lang="en-US" dirty="0"/>
          </a:p>
        </p:txBody>
      </p:sp>
      <p:sp>
        <p:nvSpPr>
          <p:cNvPr id="5" name="TextBox 4"/>
          <p:cNvSpPr txBox="1"/>
          <p:nvPr/>
        </p:nvSpPr>
        <p:spPr>
          <a:xfrm>
            <a:off x="270933" y="2540000"/>
            <a:ext cx="2150534" cy="2031325"/>
          </a:xfrm>
          <a:prstGeom prst="rect">
            <a:avLst/>
          </a:prstGeom>
          <a:noFill/>
        </p:spPr>
        <p:txBody>
          <a:bodyPr wrap="square" rtlCol="0">
            <a:spAutoFit/>
          </a:bodyPr>
          <a:lstStyle/>
          <a:p>
            <a:r>
              <a:rPr lang="en-US" dirty="0" smtClean="0"/>
              <a:t>Ex.  Do an experiment that compares how fatty acids interact with insulin receptors in thin and obese people</a:t>
            </a:r>
            <a:endParaRPr lang="en-US" dirty="0"/>
          </a:p>
        </p:txBody>
      </p:sp>
    </p:spTree>
    <p:extLst>
      <p:ext uri="{BB962C8B-B14F-4D97-AF65-F5344CB8AC3E}">
        <p14:creationId xmlns:p14="http://schemas.microsoft.com/office/powerpoint/2010/main" val="9745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5"/>
              </a:rPr>
              <a:t>Is science a collection of facts</a:t>
            </a:r>
            <a:r>
              <a:rPr lang="en-US" dirty="0" smtClean="0">
                <a:hlinkClick r:id="rId5"/>
              </a:rPr>
              <a:t>?</a:t>
            </a:r>
            <a:br>
              <a:rPr lang="en-US" dirty="0" smtClean="0">
                <a:hlinkClick r:id="rId5"/>
              </a:rPr>
            </a:br>
            <a:r>
              <a:rPr lang="en-US" sz="1100" dirty="0" smtClean="0">
                <a:hlinkClick r:id="rId5"/>
              </a:rPr>
              <a:t>(2:39-9:04)</a:t>
            </a:r>
            <a:r>
              <a:rPr lang="en-US" sz="1100" dirty="0" smtClean="0">
                <a:hlinkClick r:id="rId5"/>
              </a:rPr>
              <a:t> </a:t>
            </a:r>
            <a:endParaRPr lang="en-US" sz="1100" dirty="0"/>
          </a:p>
        </p:txBody>
      </p:sp>
      <p:pic>
        <p:nvPicPr>
          <p:cNvPr id="4" name="Stuart Firestein  The pursuit of ignorance trimm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44513" y="1600200"/>
            <a:ext cx="8053387" cy="4525963"/>
          </a:xfrm>
        </p:spPr>
      </p:pic>
    </p:spTree>
    <p:extLst>
      <p:ext uri="{BB962C8B-B14F-4D97-AF65-F5344CB8AC3E}">
        <p14:creationId xmlns:p14="http://schemas.microsoft.com/office/powerpoint/2010/main" val="1217094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a:extLst>
            <a:ext uri="{91240B29-F687-4F45-9708-019B960494DF}">
              <a14:hiddenLine xmlns:a14="http://schemas.microsoft.com/office/drawing/2010/main" w="9525">
                <a:solidFill>
                  <a:schemeClr val="tx1"/>
                </a:solidFill>
                <a:miter lim="800000"/>
                <a:headEnd/>
                <a:tailEnd/>
              </a14:hiddenLine>
            </a:ext>
          </a:extLst>
        </p:spPr>
        <p:txBody>
          <a:bodyPr/>
          <a:lstStyle/>
          <a:p>
            <a:r>
              <a:rPr lang="en-US" dirty="0" smtClean="0"/>
              <a:t>Knowing some facts makes it easier to ask good questions</a:t>
            </a:r>
            <a:endParaRPr lang="en-US" dirty="0">
              <a:latin typeface="Times New Roman"/>
              <a:ea typeface="ヒラギノ明朝 ProN W3" charset="0"/>
              <a:cs typeface="Times New Roman"/>
              <a:sym typeface="Times New Roman" charset="0"/>
            </a:endParaRPr>
          </a:p>
        </p:txBody>
      </p:sp>
      <p:pic>
        <p:nvPicPr>
          <p:cNvPr id="6" name="Content Placeholder 5"/>
          <p:cNvPicPr>
            <a:picLocks noGrp="1"/>
          </p:cNvPicPr>
          <p:nvPr>
            <p:ph idx="1"/>
          </p:nvPr>
        </p:nvPicPr>
        <p:blipFill>
          <a:blip r:embed="rId3"/>
          <a:srcRect l="-35888" r="-35888"/>
          <a:stretch>
            <a:fillRect/>
          </a:stretch>
        </p:blipFill>
        <p:spPr bwMode="auto">
          <a:xfrm>
            <a:off x="810902" y="1600201"/>
            <a:ext cx="7501095" cy="4106428"/>
          </a:xfrm>
          <a:prstGeom prst="rect">
            <a:avLst/>
          </a:prstGeom>
          <a:noFill/>
          <a:ln w="9525">
            <a:noFill/>
            <a:miter lim="800000"/>
            <a:headEnd/>
            <a:tailEnd/>
          </a:ln>
        </p:spPr>
      </p:pic>
      <p:sp>
        <p:nvSpPr>
          <p:cNvPr id="2" name="Rounded Rectangle 1"/>
          <p:cNvSpPr/>
          <p:nvPr/>
        </p:nvSpPr>
        <p:spPr>
          <a:xfrm>
            <a:off x="5787851" y="2523776"/>
            <a:ext cx="1221879" cy="2298726"/>
          </a:xfrm>
          <a:prstGeom prst="round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rot="19494977">
            <a:off x="5611001" y="4807952"/>
            <a:ext cx="787791" cy="739451"/>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rot="5400000">
            <a:off x="4027005" y="4283884"/>
            <a:ext cx="1093506" cy="2169940"/>
          </a:xfrm>
          <a:prstGeom prst="round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57200" y="1845733"/>
            <a:ext cx="1930400" cy="4524315"/>
          </a:xfrm>
          <a:prstGeom prst="rect">
            <a:avLst/>
          </a:prstGeom>
          <a:noFill/>
        </p:spPr>
        <p:txBody>
          <a:bodyPr wrap="square" rtlCol="0">
            <a:spAutoFit/>
          </a:bodyPr>
          <a:lstStyle/>
          <a:p>
            <a:r>
              <a:rPr lang="en-US" dirty="0" smtClean="0"/>
              <a:t>Questioning comes into play in 2 steps:</a:t>
            </a:r>
          </a:p>
          <a:p>
            <a:pPr marL="342900" indent="-342900">
              <a:buFont typeface="+mj-lt"/>
              <a:buAutoNum type="arabicPeriod"/>
            </a:pPr>
            <a:r>
              <a:rPr lang="en-US" dirty="0" smtClean="0"/>
              <a:t>When we do background research we have to filter questions – addressed vs. not addressed.</a:t>
            </a:r>
          </a:p>
          <a:p>
            <a:pPr marL="342900" indent="-342900">
              <a:buFont typeface="+mj-lt"/>
              <a:buAutoNum type="arabicPeriod"/>
            </a:pPr>
            <a:r>
              <a:rPr lang="en-US" dirty="0" smtClean="0"/>
              <a:t>Hypothesis question is one that no one know the answer to</a:t>
            </a:r>
            <a:endParaRPr lang="en-US" dirty="0"/>
          </a:p>
        </p:txBody>
      </p:sp>
    </p:spTree>
    <p:extLst>
      <p:ext uri="{BB962C8B-B14F-4D97-AF65-F5344CB8AC3E}">
        <p14:creationId xmlns:p14="http://schemas.microsoft.com/office/powerpoint/2010/main" val="33110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282269" cy="1162050"/>
          </a:xfrm>
        </p:spPr>
        <p:txBody>
          <a:bodyPr/>
          <a:lstStyle/>
          <a:p>
            <a:r>
              <a:rPr lang="en-US" sz="4000" dirty="0" smtClean="0"/>
              <a:t>Activity: </a:t>
            </a:r>
            <a:br>
              <a:rPr lang="en-US" sz="4000" dirty="0" smtClean="0"/>
            </a:br>
            <a:r>
              <a:rPr lang="en-US" sz="3600" dirty="0" smtClean="0"/>
              <a:t>Asking Questions</a:t>
            </a:r>
            <a:endParaRPr lang="en-US" sz="5400" dirty="0"/>
          </a:p>
        </p:txBody>
      </p:sp>
      <p:pic>
        <p:nvPicPr>
          <p:cNvPr id="5" name="Content Placeholder 4" descr="Ignorome.pdf"/>
          <p:cNvPicPr>
            <a:picLocks noGrp="1" noChangeAspect="1"/>
          </p:cNvPicPr>
          <p:nvPr>
            <p:ph idx="1"/>
          </p:nvPr>
        </p:nvPicPr>
        <p:blipFill rotWithShape="1">
          <a:blip r:embed="rId3">
            <a:extLst>
              <a:ext uri="{28A0092B-C50C-407E-A947-70E740481C1C}">
                <a14:useLocalDpi xmlns:a14="http://schemas.microsoft.com/office/drawing/2010/main" val="0"/>
              </a:ext>
            </a:extLst>
          </a:blip>
          <a:srcRect t="1632" b="1663"/>
          <a:stretch/>
        </p:blipFill>
        <p:spPr>
          <a:xfrm>
            <a:off x="4254500" y="139406"/>
            <a:ext cx="5111750" cy="6397186"/>
          </a:xfrm>
        </p:spPr>
      </p:pic>
      <p:sp>
        <p:nvSpPr>
          <p:cNvPr id="7" name="Text Placeholder 6"/>
          <p:cNvSpPr>
            <a:spLocks noGrp="1"/>
          </p:cNvSpPr>
          <p:nvPr>
            <p:ph type="body" sz="half" idx="2"/>
          </p:nvPr>
        </p:nvSpPr>
        <p:spPr>
          <a:xfrm>
            <a:off x="190500" y="2240817"/>
            <a:ext cx="5074327" cy="4295775"/>
          </a:xfrm>
        </p:spPr>
        <p:txBody>
          <a:bodyPr/>
          <a:lstStyle/>
          <a:p>
            <a:pPr marL="342900" indent="-342900">
              <a:buFont typeface="Arial"/>
              <a:buChar char="•"/>
            </a:pPr>
            <a:r>
              <a:rPr lang="en-US" sz="2000" b="1" dirty="0" smtClean="0">
                <a:latin typeface="Gill Sans"/>
                <a:cs typeface="Gill Sans"/>
              </a:rPr>
              <a:t>Unknown to me: </a:t>
            </a:r>
            <a:r>
              <a:rPr lang="en-US" sz="2000" dirty="0" smtClean="0">
                <a:latin typeface="Gill Sans"/>
                <a:cs typeface="Gill Sans"/>
              </a:rPr>
              <a:t>Qs you have and someone knows the answer.</a:t>
            </a:r>
          </a:p>
          <a:p>
            <a:pPr marL="342900" indent="-342900">
              <a:buFont typeface="Arial"/>
              <a:buChar char="•"/>
            </a:pPr>
            <a:r>
              <a:rPr lang="en-US" sz="2000" b="1" dirty="0" smtClean="0">
                <a:latin typeface="Gill Sans"/>
                <a:cs typeface="Gill Sans"/>
              </a:rPr>
              <a:t>Unknown to everyone: </a:t>
            </a:r>
            <a:r>
              <a:rPr lang="en-US" sz="2000" dirty="0" smtClean="0">
                <a:latin typeface="Gill Sans"/>
                <a:cs typeface="Gill Sans"/>
              </a:rPr>
              <a:t>Qs you have but nobody knows the answer.</a:t>
            </a:r>
          </a:p>
          <a:p>
            <a:pPr marL="342900" indent="-342900">
              <a:buFont typeface="Arial"/>
              <a:buChar char="•"/>
            </a:pPr>
            <a:r>
              <a:rPr lang="en-US" sz="2000" b="1" dirty="0" smtClean="0">
                <a:latin typeface="Gill Sans"/>
                <a:cs typeface="Gill Sans"/>
              </a:rPr>
              <a:t>Errors: </a:t>
            </a:r>
            <a:r>
              <a:rPr lang="en-US" sz="2000" dirty="0" smtClean="0">
                <a:latin typeface="Gill Sans"/>
                <a:cs typeface="Gill Sans"/>
              </a:rPr>
              <a:t>Qs that result from misconceptions</a:t>
            </a:r>
          </a:p>
          <a:p>
            <a:pPr marL="342900" indent="-342900">
              <a:buFont typeface="Arial"/>
              <a:buChar char="•"/>
            </a:pPr>
            <a:r>
              <a:rPr lang="en-US" sz="2000" b="1" dirty="0" smtClean="0">
                <a:latin typeface="Gill Sans"/>
                <a:cs typeface="Gill Sans"/>
              </a:rPr>
              <a:t>Taboos: </a:t>
            </a:r>
            <a:r>
              <a:rPr lang="en-US" sz="2000" dirty="0" smtClean="0">
                <a:latin typeface="Gill Sans"/>
                <a:cs typeface="Gill Sans"/>
              </a:rPr>
              <a:t>Qs that you are too afraid to ask</a:t>
            </a:r>
          </a:p>
          <a:p>
            <a:pPr marL="342900" indent="-342900">
              <a:buFont typeface="Arial"/>
              <a:buChar char="•"/>
            </a:pPr>
            <a:r>
              <a:rPr lang="en-US" sz="2000" b="1" dirty="0" smtClean="0">
                <a:latin typeface="Gill Sans"/>
                <a:cs typeface="Gill Sans"/>
              </a:rPr>
              <a:t>Denials: </a:t>
            </a:r>
            <a:r>
              <a:rPr lang="en-US" sz="2000" dirty="0" smtClean="0">
                <a:latin typeface="Gill Sans"/>
                <a:cs typeface="Gill Sans"/>
              </a:rPr>
              <a:t>Qs you refuse to ask</a:t>
            </a:r>
          </a:p>
          <a:p>
            <a:pPr marL="342900" indent="-342900">
              <a:buFont typeface="Arial"/>
              <a:buChar char="•"/>
            </a:pPr>
            <a:r>
              <a:rPr lang="en-US" sz="2000" b="1" dirty="0" smtClean="0">
                <a:latin typeface="Gill Sans"/>
                <a:cs typeface="Gill Sans"/>
              </a:rPr>
              <a:t>Unknown unknowns: </a:t>
            </a:r>
            <a:r>
              <a:rPr lang="en-US" sz="2000" dirty="0" smtClean="0">
                <a:latin typeface="Gill Sans"/>
                <a:cs typeface="Gill Sans"/>
              </a:rPr>
              <a:t>The Qs of tomorrow that you don’t even know you’re going to ask!</a:t>
            </a:r>
            <a:endParaRPr lang="en-US" sz="2000" b="1" dirty="0">
              <a:latin typeface="Gill Sans"/>
              <a:cs typeface="Gill Sans"/>
            </a:endParaRPr>
          </a:p>
        </p:txBody>
      </p:sp>
      <p:sp>
        <p:nvSpPr>
          <p:cNvPr id="8" name="TextBox 7"/>
          <p:cNvSpPr txBox="1"/>
          <p:nvPr/>
        </p:nvSpPr>
        <p:spPr>
          <a:xfrm>
            <a:off x="3854548" y="6571886"/>
            <a:ext cx="5289452" cy="276999"/>
          </a:xfrm>
          <a:prstGeom prst="rect">
            <a:avLst/>
          </a:prstGeom>
          <a:noFill/>
        </p:spPr>
        <p:txBody>
          <a:bodyPr wrap="square" rtlCol="0">
            <a:spAutoFit/>
          </a:bodyPr>
          <a:lstStyle/>
          <a:p>
            <a:r>
              <a:rPr lang="en-US" sz="1200" dirty="0" smtClean="0">
                <a:solidFill>
                  <a:schemeClr val="bg1"/>
                </a:solidFill>
              </a:rPr>
              <a:t>Adapted from Dr. Witte et. al.; </a:t>
            </a:r>
            <a:r>
              <a:rPr lang="en-US" sz="1200" dirty="0" err="1" smtClean="0">
                <a:solidFill>
                  <a:schemeClr val="bg1"/>
                </a:solidFill>
              </a:rPr>
              <a:t>www.ignorance.medicine.arizona.edu</a:t>
            </a:r>
            <a:endParaRPr lang="en-US" sz="1200" dirty="0">
              <a:solidFill>
                <a:schemeClr val="bg1"/>
              </a:solidFill>
            </a:endParaRPr>
          </a:p>
        </p:txBody>
      </p:sp>
    </p:spTree>
    <p:extLst>
      <p:ext uri="{BB962C8B-B14F-4D97-AF65-F5344CB8AC3E}">
        <p14:creationId xmlns:p14="http://schemas.microsoft.com/office/powerpoint/2010/main" val="2529069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scientists answer their questions about nutrition? </a:t>
            </a:r>
            <a:endParaRPr lang="en-US" dirty="0"/>
          </a:p>
        </p:txBody>
      </p:sp>
      <p:sp>
        <p:nvSpPr>
          <p:cNvPr id="3" name="Content Placeholder 2"/>
          <p:cNvSpPr>
            <a:spLocks noGrp="1"/>
          </p:cNvSpPr>
          <p:nvPr>
            <p:ph idx="1"/>
          </p:nvPr>
        </p:nvSpPr>
        <p:spPr>
          <a:xfrm>
            <a:off x="252368" y="1652882"/>
            <a:ext cx="8229600" cy="758369"/>
          </a:xfrm>
        </p:spPr>
        <p:txBody>
          <a:bodyPr/>
          <a:lstStyle/>
          <a:p>
            <a:pPr marL="0" indent="0" algn="ctr">
              <a:buNone/>
            </a:pPr>
            <a:r>
              <a:rPr lang="en-US" dirty="0" smtClean="0"/>
              <a:t>What are the types of studies?	</a:t>
            </a:r>
          </a:p>
        </p:txBody>
      </p:sp>
      <p:grpSp>
        <p:nvGrpSpPr>
          <p:cNvPr id="4" name="Group 3"/>
          <p:cNvGrpSpPr/>
          <p:nvPr/>
        </p:nvGrpSpPr>
        <p:grpSpPr>
          <a:xfrm>
            <a:off x="4724400" y="2540658"/>
            <a:ext cx="4292895" cy="3342105"/>
            <a:chOff x="4724400" y="1168332"/>
            <a:chExt cx="4292895" cy="5211893"/>
          </a:xfrm>
        </p:grpSpPr>
        <p:sp>
          <p:nvSpPr>
            <p:cNvPr id="5" name="Rectangle 4"/>
            <p:cNvSpPr/>
            <p:nvPr/>
          </p:nvSpPr>
          <p:spPr>
            <a:xfrm>
              <a:off x="4724400" y="1168332"/>
              <a:ext cx="4292895" cy="521189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2"/>
            <p:cNvSpPr txBox="1">
              <a:spLocks noChangeArrowheads="1"/>
            </p:cNvSpPr>
            <p:nvPr/>
          </p:nvSpPr>
          <p:spPr bwMode="auto">
            <a:xfrm>
              <a:off x="4789906" y="1276051"/>
              <a:ext cx="4227389" cy="3695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charset="0"/>
                <a:buNone/>
              </a:pPr>
              <a:r>
                <a:rPr lang="en-US" b="1" dirty="0" smtClean="0"/>
                <a:t>Interventional</a:t>
              </a:r>
            </a:p>
            <a:p>
              <a:pPr marL="0" indent="0">
                <a:spcBef>
                  <a:spcPts val="1200"/>
                </a:spcBef>
                <a:buFont typeface="Arial" charset="0"/>
                <a:buNone/>
              </a:pPr>
              <a:r>
                <a:rPr lang="en-US" sz="2800" dirty="0" smtClean="0"/>
                <a:t>Compare a treatment and a control group.</a:t>
              </a:r>
            </a:p>
            <a:p>
              <a:pPr marL="0" indent="0">
                <a:spcBef>
                  <a:spcPts val="1200"/>
                </a:spcBef>
                <a:buFont typeface="Arial" charset="0"/>
                <a:buNone/>
              </a:pPr>
              <a:endParaRPr lang="en-US" sz="2200" dirty="0" smtClean="0"/>
            </a:p>
            <a:p>
              <a:pPr marL="0" indent="0">
                <a:spcBef>
                  <a:spcPts val="1200"/>
                </a:spcBef>
                <a:buFont typeface="Arial" charset="0"/>
                <a:buNone/>
              </a:pPr>
              <a:r>
                <a:rPr lang="en-US" sz="2200" dirty="0" smtClean="0"/>
                <a:t> </a:t>
              </a:r>
            </a:p>
            <a:p>
              <a:pPr marL="0" indent="0">
                <a:spcBef>
                  <a:spcPts val="1200"/>
                </a:spcBef>
                <a:buFont typeface="Arial" charset="0"/>
                <a:buNone/>
              </a:pPr>
              <a:endParaRPr lang="en-US" sz="2200" dirty="0" smtClean="0"/>
            </a:p>
          </p:txBody>
        </p:sp>
      </p:grpSp>
      <p:sp>
        <p:nvSpPr>
          <p:cNvPr id="8" name="Rectangle 7"/>
          <p:cNvSpPr/>
          <p:nvPr/>
        </p:nvSpPr>
        <p:spPr>
          <a:xfrm>
            <a:off x="252368" y="2643560"/>
            <a:ext cx="4292895" cy="3239203"/>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404768" y="2847583"/>
            <a:ext cx="4292895" cy="303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charset="0"/>
              <a:buNone/>
            </a:pPr>
            <a:r>
              <a:rPr lang="en-US" b="1" dirty="0" smtClean="0"/>
              <a:t>Observational</a:t>
            </a:r>
          </a:p>
          <a:p>
            <a:pPr marL="0" indent="0">
              <a:spcBef>
                <a:spcPts val="1200"/>
              </a:spcBef>
              <a:buFont typeface="Arial" charset="0"/>
              <a:buNone/>
            </a:pPr>
            <a:r>
              <a:rPr lang="en-US" sz="2800" dirty="0" smtClean="0"/>
              <a:t>Compare groups.</a:t>
            </a:r>
          </a:p>
          <a:p>
            <a:pPr marL="0" indent="0">
              <a:spcBef>
                <a:spcPts val="1200"/>
              </a:spcBef>
              <a:buFont typeface="Arial" charset="0"/>
              <a:buNone/>
            </a:pPr>
            <a:r>
              <a:rPr lang="en-US" sz="2800" dirty="0" smtClean="0"/>
              <a:t>Measure something over time</a:t>
            </a:r>
          </a:p>
          <a:p>
            <a:pPr marL="0" indent="0">
              <a:spcBef>
                <a:spcPts val="1200"/>
              </a:spcBef>
              <a:buFont typeface="Arial" charset="0"/>
              <a:buNone/>
            </a:pPr>
            <a:endParaRPr lang="en-US" sz="2800" dirty="0"/>
          </a:p>
        </p:txBody>
      </p:sp>
    </p:spTree>
    <p:extLst>
      <p:ext uri="{BB962C8B-B14F-4D97-AF65-F5344CB8AC3E}">
        <p14:creationId xmlns:p14="http://schemas.microsoft.com/office/powerpoint/2010/main" val="108664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94" y="496380"/>
            <a:ext cx="8229600" cy="1143000"/>
          </a:xfrm>
        </p:spPr>
        <p:txBody>
          <a:bodyPr/>
          <a:lstStyle/>
          <a:p>
            <a:r>
              <a:rPr lang="en-US" dirty="0" smtClean="0"/>
              <a:t>What is the difference between correlation and causation when it comes to study results? </a:t>
            </a:r>
            <a:endParaRPr lang="en-US" dirty="0"/>
          </a:p>
        </p:txBody>
      </p:sp>
      <p:sp>
        <p:nvSpPr>
          <p:cNvPr id="3" name="Content Placeholder 2"/>
          <p:cNvSpPr>
            <a:spLocks noGrp="1"/>
          </p:cNvSpPr>
          <p:nvPr>
            <p:ph idx="1"/>
          </p:nvPr>
        </p:nvSpPr>
        <p:spPr>
          <a:xfrm>
            <a:off x="145840" y="2404388"/>
            <a:ext cx="3844357" cy="2583250"/>
          </a:xfrm>
        </p:spPr>
        <p:txBody>
          <a:bodyPr/>
          <a:lstStyle/>
          <a:p>
            <a:r>
              <a:rPr lang="en-US" sz="2400" dirty="0"/>
              <a:t>Observational studies </a:t>
            </a:r>
            <a:r>
              <a:rPr lang="en-US" sz="2400" u="sng" dirty="0" smtClean="0"/>
              <a:t>can</a:t>
            </a:r>
            <a:r>
              <a:rPr lang="fr-FR" sz="2400" u="sng" dirty="0" smtClean="0"/>
              <a:t>’</a:t>
            </a:r>
            <a:r>
              <a:rPr lang="en-US" sz="2400" u="sng" dirty="0" smtClean="0"/>
              <a:t>t</a:t>
            </a:r>
            <a:r>
              <a:rPr lang="en-US" sz="2400" dirty="0" smtClean="0"/>
              <a:t> distinguish between </a:t>
            </a:r>
            <a:r>
              <a:rPr lang="en-US" sz="2400" dirty="0">
                <a:solidFill>
                  <a:srgbClr val="000000"/>
                </a:solidFill>
              </a:rPr>
              <a:t>c</a:t>
            </a:r>
            <a:r>
              <a:rPr lang="en-US" sz="2400" dirty="0" smtClean="0">
                <a:solidFill>
                  <a:srgbClr val="000000"/>
                </a:solidFill>
              </a:rPr>
              <a:t>orrelation and causation.</a:t>
            </a:r>
          </a:p>
          <a:p>
            <a:pPr lvl="1"/>
            <a:r>
              <a:rPr lang="en-US" sz="2000" dirty="0" smtClean="0">
                <a:solidFill>
                  <a:srgbClr val="000000"/>
                </a:solidFill>
              </a:rPr>
              <a:t>Only shows correlation</a:t>
            </a:r>
            <a:endParaRPr lang="en-US" sz="2000" dirty="0" smtClean="0">
              <a:solidFill>
                <a:srgbClr val="000000"/>
              </a:solidFill>
            </a:endParaRPr>
          </a:p>
          <a:p>
            <a:r>
              <a:rPr lang="en-US" sz="2400" dirty="0"/>
              <a:t>Interventional </a:t>
            </a:r>
            <a:r>
              <a:rPr lang="en-US" sz="2400" dirty="0" smtClean="0"/>
              <a:t>studies </a:t>
            </a:r>
            <a:r>
              <a:rPr lang="en-US" sz="2400" u="sng" dirty="0" smtClean="0"/>
              <a:t>can</a:t>
            </a:r>
            <a:r>
              <a:rPr lang="en-US" sz="2400" dirty="0" smtClean="0"/>
              <a:t> show causation.  </a:t>
            </a:r>
            <a:endParaRPr lang="en-US" sz="2400" dirty="0" smtClean="0"/>
          </a:p>
          <a:p>
            <a:r>
              <a:rPr lang="en-US" sz="2400" b="1" dirty="0" smtClean="0">
                <a:solidFill>
                  <a:srgbClr val="000000"/>
                </a:solidFill>
              </a:rPr>
              <a:t>Results often get misinterpreted because of the confusion between correlation and causation</a:t>
            </a:r>
            <a:endParaRPr lang="en-US" sz="2400" b="1" dirty="0" smtClean="0">
              <a:solidFill>
                <a:srgbClr val="000000"/>
              </a:solidFill>
            </a:endParaRPr>
          </a:p>
        </p:txBody>
      </p:sp>
      <p:pic>
        <p:nvPicPr>
          <p:cNvPr id="11" name="Picture 10"/>
          <p:cNvPicPr>
            <a:picLocks noChangeAspect="1"/>
          </p:cNvPicPr>
          <p:nvPr/>
        </p:nvPicPr>
        <p:blipFill>
          <a:blip r:embed="rId2" cstate="print"/>
          <a:stretch>
            <a:fillRect/>
          </a:stretch>
        </p:blipFill>
        <p:spPr>
          <a:xfrm>
            <a:off x="3990197" y="1891550"/>
            <a:ext cx="5153803" cy="3982484"/>
          </a:xfrm>
          <a:prstGeom prst="rect">
            <a:avLst/>
          </a:prstGeom>
        </p:spPr>
      </p:pic>
    </p:spTree>
    <p:extLst>
      <p:ext uri="{BB962C8B-B14F-4D97-AF65-F5344CB8AC3E}">
        <p14:creationId xmlns:p14="http://schemas.microsoft.com/office/powerpoint/2010/main" val="7290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a:extLst>
            <a:ext uri="{91240B29-F687-4F45-9708-019B960494DF}">
              <a14:hiddenLine xmlns:a14="http://schemas.microsoft.com/office/drawing/2010/main" w="9525">
                <a:solidFill>
                  <a:schemeClr val="tx1"/>
                </a:solidFill>
                <a:miter lim="800000"/>
                <a:headEnd/>
                <a:tailEnd/>
              </a14:hiddenLine>
            </a:ext>
          </a:extLst>
        </p:spPr>
        <p:txBody>
          <a:bodyPr/>
          <a:lstStyle/>
          <a:p>
            <a:pPr lvl="0"/>
            <a:r>
              <a:rPr lang="en-US" dirty="0" smtClean="0"/>
              <a:t>Study </a:t>
            </a:r>
            <a:r>
              <a:rPr lang="en-US" dirty="0"/>
              <a:t>T</a:t>
            </a:r>
            <a:r>
              <a:rPr lang="en-US" dirty="0" smtClean="0"/>
              <a:t>ypes</a:t>
            </a:r>
            <a:endParaRPr lang="en-US" dirty="0"/>
          </a:p>
        </p:txBody>
      </p:sp>
      <p:grpSp>
        <p:nvGrpSpPr>
          <p:cNvPr id="3" name="Group 2"/>
          <p:cNvGrpSpPr/>
          <p:nvPr/>
        </p:nvGrpSpPr>
        <p:grpSpPr>
          <a:xfrm>
            <a:off x="1966751" y="1417638"/>
            <a:ext cx="5480352" cy="4158053"/>
            <a:chOff x="114578" y="1878675"/>
            <a:chExt cx="5480352" cy="4158053"/>
          </a:xfrm>
        </p:grpSpPr>
        <p:sp>
          <p:nvSpPr>
            <p:cNvPr id="8" name="Freeform 7"/>
            <p:cNvSpPr/>
            <p:nvPr/>
          </p:nvSpPr>
          <p:spPr>
            <a:xfrm>
              <a:off x="2306718" y="1878675"/>
              <a:ext cx="1096070" cy="831610"/>
            </a:xfrm>
            <a:custGeom>
              <a:avLst/>
              <a:gdLst>
                <a:gd name="connsiteX0" fmla="*/ 0 w 1096070"/>
                <a:gd name="connsiteY0" fmla="*/ 831610 h 831610"/>
                <a:gd name="connsiteX1" fmla="*/ 548031 w 1096070"/>
                <a:gd name="connsiteY1" fmla="*/ 0 h 831610"/>
                <a:gd name="connsiteX2" fmla="*/ 548039 w 1096070"/>
                <a:gd name="connsiteY2" fmla="*/ 0 h 831610"/>
                <a:gd name="connsiteX3" fmla="*/ 1096070 w 1096070"/>
                <a:gd name="connsiteY3" fmla="*/ 831610 h 831610"/>
                <a:gd name="connsiteX4" fmla="*/ 0 w 1096070"/>
                <a:gd name="connsiteY4" fmla="*/ 831610 h 83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070" h="831610">
                  <a:moveTo>
                    <a:pt x="0" y="831610"/>
                  </a:moveTo>
                  <a:lnTo>
                    <a:pt x="548031" y="0"/>
                  </a:lnTo>
                  <a:lnTo>
                    <a:pt x="548039" y="0"/>
                  </a:lnTo>
                  <a:lnTo>
                    <a:pt x="1096070" y="831610"/>
                  </a:lnTo>
                  <a:lnTo>
                    <a:pt x="0" y="831610"/>
                  </a:lnTo>
                  <a:close/>
                </a:path>
              </a:pathLst>
            </a:cu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2000" kern="1200" dirty="0" smtClean="0">
                  <a:solidFill>
                    <a:schemeClr val="tx1"/>
                  </a:solidFill>
                </a:rPr>
                <a:t>Meta-Analysis</a:t>
              </a:r>
              <a:endParaRPr lang="en-US" sz="2000" kern="1200" dirty="0">
                <a:solidFill>
                  <a:schemeClr val="tx1"/>
                </a:solidFill>
              </a:endParaRPr>
            </a:p>
          </p:txBody>
        </p:sp>
        <p:sp>
          <p:nvSpPr>
            <p:cNvPr id="10" name="Freeform 9"/>
            <p:cNvSpPr/>
            <p:nvPr/>
          </p:nvSpPr>
          <p:spPr>
            <a:xfrm>
              <a:off x="1758683" y="2710285"/>
              <a:ext cx="2192140" cy="831610"/>
            </a:xfrm>
            <a:custGeom>
              <a:avLst/>
              <a:gdLst>
                <a:gd name="connsiteX0" fmla="*/ 0 w 2192140"/>
                <a:gd name="connsiteY0" fmla="*/ 831610 h 831610"/>
                <a:gd name="connsiteX1" fmla="*/ 548031 w 2192140"/>
                <a:gd name="connsiteY1" fmla="*/ 0 h 831610"/>
                <a:gd name="connsiteX2" fmla="*/ 1644109 w 2192140"/>
                <a:gd name="connsiteY2" fmla="*/ 0 h 831610"/>
                <a:gd name="connsiteX3" fmla="*/ 2192140 w 2192140"/>
                <a:gd name="connsiteY3" fmla="*/ 831610 h 831610"/>
                <a:gd name="connsiteX4" fmla="*/ 0 w 2192140"/>
                <a:gd name="connsiteY4" fmla="*/ 831610 h 83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140" h="831610">
                  <a:moveTo>
                    <a:pt x="0" y="831610"/>
                  </a:moveTo>
                  <a:lnTo>
                    <a:pt x="548031" y="0"/>
                  </a:lnTo>
                  <a:lnTo>
                    <a:pt x="1644109" y="0"/>
                  </a:lnTo>
                  <a:lnTo>
                    <a:pt x="2192140" y="831610"/>
                  </a:lnTo>
                  <a:lnTo>
                    <a:pt x="0" y="831610"/>
                  </a:lnTo>
                  <a:close/>
                </a:path>
              </a:pathLst>
            </a:cu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945" tIns="20320" rIns="403944" bIns="20320" numCol="1" spcCol="1270" anchor="ctr" anchorCtr="0">
              <a:noAutofit/>
            </a:bodyPr>
            <a:lstStyle/>
            <a:p>
              <a:pPr lvl="0" algn="ctr" defTabSz="711200">
                <a:lnSpc>
                  <a:spcPct val="90000"/>
                </a:lnSpc>
                <a:spcBef>
                  <a:spcPct val="0"/>
                </a:spcBef>
                <a:spcAft>
                  <a:spcPct val="35000"/>
                </a:spcAft>
              </a:pPr>
              <a:r>
                <a:rPr lang="en-US" sz="2000" kern="1200" dirty="0" smtClean="0">
                  <a:solidFill>
                    <a:srgbClr val="000000"/>
                  </a:solidFill>
                </a:rPr>
                <a:t>Randomized Controlled Trials</a:t>
              </a:r>
              <a:endParaRPr lang="en-US" sz="2000" kern="1200" dirty="0">
                <a:solidFill>
                  <a:srgbClr val="000000"/>
                </a:solidFill>
              </a:endParaRPr>
            </a:p>
          </p:txBody>
        </p:sp>
        <p:sp>
          <p:nvSpPr>
            <p:cNvPr id="11" name="Freeform 10"/>
            <p:cNvSpPr/>
            <p:nvPr/>
          </p:nvSpPr>
          <p:spPr>
            <a:xfrm>
              <a:off x="1210648" y="3541896"/>
              <a:ext cx="3288211" cy="831610"/>
            </a:xfrm>
            <a:custGeom>
              <a:avLst/>
              <a:gdLst>
                <a:gd name="connsiteX0" fmla="*/ 0 w 3288211"/>
                <a:gd name="connsiteY0" fmla="*/ 831610 h 831610"/>
                <a:gd name="connsiteX1" fmla="*/ 548031 w 3288211"/>
                <a:gd name="connsiteY1" fmla="*/ 0 h 831610"/>
                <a:gd name="connsiteX2" fmla="*/ 2740180 w 3288211"/>
                <a:gd name="connsiteY2" fmla="*/ 0 h 831610"/>
                <a:gd name="connsiteX3" fmla="*/ 3288211 w 3288211"/>
                <a:gd name="connsiteY3" fmla="*/ 831610 h 831610"/>
                <a:gd name="connsiteX4" fmla="*/ 0 w 3288211"/>
                <a:gd name="connsiteY4" fmla="*/ 831610 h 83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8211" h="831610">
                  <a:moveTo>
                    <a:pt x="0" y="831610"/>
                  </a:moveTo>
                  <a:lnTo>
                    <a:pt x="548031" y="0"/>
                  </a:lnTo>
                  <a:lnTo>
                    <a:pt x="2740180" y="0"/>
                  </a:lnTo>
                  <a:lnTo>
                    <a:pt x="3288211" y="831610"/>
                  </a:lnTo>
                  <a:lnTo>
                    <a:pt x="0" y="831610"/>
                  </a:lnTo>
                  <a:close/>
                </a:path>
              </a:pathLst>
            </a:cu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5757" tIns="20320" rIns="595757" bIns="20320" numCol="1" spcCol="1270" anchor="ctr" anchorCtr="0">
              <a:noAutofit/>
            </a:bodyPr>
            <a:lstStyle/>
            <a:p>
              <a:pPr lvl="0" algn="ctr" defTabSz="711200">
                <a:lnSpc>
                  <a:spcPct val="90000"/>
                </a:lnSpc>
                <a:spcBef>
                  <a:spcPct val="0"/>
                </a:spcBef>
                <a:spcAft>
                  <a:spcPct val="35000"/>
                </a:spcAft>
              </a:pPr>
              <a:r>
                <a:rPr lang="en-US" sz="2000" kern="1200" dirty="0" smtClean="0">
                  <a:solidFill>
                    <a:srgbClr val="000000"/>
                  </a:solidFill>
                </a:rPr>
                <a:t>Observational Studies</a:t>
              </a:r>
              <a:endParaRPr lang="en-US" sz="2000" kern="1200" dirty="0">
                <a:solidFill>
                  <a:srgbClr val="000000"/>
                </a:solidFill>
              </a:endParaRPr>
            </a:p>
          </p:txBody>
        </p:sp>
        <p:sp>
          <p:nvSpPr>
            <p:cNvPr id="12" name="Freeform 11"/>
            <p:cNvSpPr/>
            <p:nvPr/>
          </p:nvSpPr>
          <p:spPr>
            <a:xfrm>
              <a:off x="662613" y="4373507"/>
              <a:ext cx="4384281" cy="831610"/>
            </a:xfrm>
            <a:custGeom>
              <a:avLst/>
              <a:gdLst>
                <a:gd name="connsiteX0" fmla="*/ 0 w 4384281"/>
                <a:gd name="connsiteY0" fmla="*/ 831610 h 831610"/>
                <a:gd name="connsiteX1" fmla="*/ 548031 w 4384281"/>
                <a:gd name="connsiteY1" fmla="*/ 0 h 831610"/>
                <a:gd name="connsiteX2" fmla="*/ 3836250 w 4384281"/>
                <a:gd name="connsiteY2" fmla="*/ 0 h 831610"/>
                <a:gd name="connsiteX3" fmla="*/ 4384281 w 4384281"/>
                <a:gd name="connsiteY3" fmla="*/ 831610 h 831610"/>
                <a:gd name="connsiteX4" fmla="*/ 0 w 4384281"/>
                <a:gd name="connsiteY4" fmla="*/ 831610 h 83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81" h="831610">
                  <a:moveTo>
                    <a:pt x="0" y="831610"/>
                  </a:moveTo>
                  <a:lnTo>
                    <a:pt x="548031" y="0"/>
                  </a:lnTo>
                  <a:lnTo>
                    <a:pt x="3836250" y="0"/>
                  </a:lnTo>
                  <a:lnTo>
                    <a:pt x="4384281" y="831610"/>
                  </a:lnTo>
                  <a:lnTo>
                    <a:pt x="0" y="831610"/>
                  </a:lnTo>
                  <a:close/>
                </a:path>
              </a:pathLst>
            </a:custGeom>
            <a:solidFill>
              <a:schemeClr val="accent6">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7569" tIns="20320" rIns="787569" bIns="20320" numCol="1" spcCol="1270" anchor="ctr" anchorCtr="0">
              <a:noAutofit/>
            </a:bodyPr>
            <a:lstStyle/>
            <a:p>
              <a:pPr lvl="0" algn="ctr" defTabSz="711200">
                <a:lnSpc>
                  <a:spcPct val="90000"/>
                </a:lnSpc>
                <a:spcBef>
                  <a:spcPct val="0"/>
                </a:spcBef>
                <a:spcAft>
                  <a:spcPct val="35000"/>
                </a:spcAft>
              </a:pPr>
              <a:r>
                <a:rPr lang="en-US" sz="2000" kern="1200" dirty="0" smtClean="0">
                  <a:solidFill>
                    <a:srgbClr val="000000"/>
                  </a:solidFill>
                </a:rPr>
                <a:t>Animal Studies</a:t>
              </a:r>
            </a:p>
          </p:txBody>
        </p:sp>
        <p:sp>
          <p:nvSpPr>
            <p:cNvPr id="13" name="Freeform 12"/>
            <p:cNvSpPr/>
            <p:nvPr/>
          </p:nvSpPr>
          <p:spPr>
            <a:xfrm>
              <a:off x="114578" y="5205118"/>
              <a:ext cx="5480352" cy="831610"/>
            </a:xfrm>
            <a:custGeom>
              <a:avLst/>
              <a:gdLst>
                <a:gd name="connsiteX0" fmla="*/ 0 w 5480352"/>
                <a:gd name="connsiteY0" fmla="*/ 831610 h 831610"/>
                <a:gd name="connsiteX1" fmla="*/ 548031 w 5480352"/>
                <a:gd name="connsiteY1" fmla="*/ 0 h 831610"/>
                <a:gd name="connsiteX2" fmla="*/ 4932321 w 5480352"/>
                <a:gd name="connsiteY2" fmla="*/ 0 h 831610"/>
                <a:gd name="connsiteX3" fmla="*/ 5480352 w 5480352"/>
                <a:gd name="connsiteY3" fmla="*/ 831610 h 831610"/>
                <a:gd name="connsiteX4" fmla="*/ 0 w 5480352"/>
                <a:gd name="connsiteY4" fmla="*/ 831610 h 83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352" h="831610">
                  <a:moveTo>
                    <a:pt x="0" y="831610"/>
                  </a:moveTo>
                  <a:lnTo>
                    <a:pt x="548031" y="0"/>
                  </a:lnTo>
                  <a:lnTo>
                    <a:pt x="4932321" y="0"/>
                  </a:lnTo>
                  <a:lnTo>
                    <a:pt x="5480352" y="831610"/>
                  </a:lnTo>
                  <a:lnTo>
                    <a:pt x="0" y="831610"/>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9381" tIns="20320" rIns="979383" bIns="20320" numCol="1" spcCol="1270" anchor="ctr" anchorCtr="0">
              <a:noAutofit/>
            </a:bodyPr>
            <a:lstStyle/>
            <a:p>
              <a:pPr lvl="0" algn="ctr" defTabSz="711200">
                <a:lnSpc>
                  <a:spcPct val="90000"/>
                </a:lnSpc>
                <a:spcBef>
                  <a:spcPct val="0"/>
                </a:spcBef>
                <a:spcAft>
                  <a:spcPct val="35000"/>
                </a:spcAft>
              </a:pPr>
              <a:r>
                <a:rPr lang="en-US" sz="2000" i="1" kern="1200" dirty="0" smtClean="0">
                  <a:solidFill>
                    <a:srgbClr val="000000"/>
                  </a:solidFill>
                </a:rPr>
                <a:t>In Vitro</a:t>
              </a:r>
              <a:r>
                <a:rPr lang="en-US" sz="2000" kern="1200" dirty="0" smtClean="0">
                  <a:solidFill>
                    <a:srgbClr val="000000"/>
                  </a:solidFill>
                </a:rPr>
                <a:t> (Cell Culture) Studies</a:t>
              </a:r>
            </a:p>
          </p:txBody>
        </p:sp>
      </p:grpSp>
    </p:spTree>
    <p:extLst>
      <p:ext uri="{BB962C8B-B14F-4D97-AF65-F5344CB8AC3E}">
        <p14:creationId xmlns:p14="http://schemas.microsoft.com/office/powerpoint/2010/main" val="4274878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MD final col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MD final colors.thmx</Template>
  <TotalTime>28311</TotalTime>
  <Words>505</Words>
  <Application>Microsoft Office PowerPoint</Application>
  <PresentationFormat>On-screen Show (4:3)</PresentationFormat>
  <Paragraphs>64</Paragraphs>
  <Slides>11</Slides>
  <Notes>7</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MD final colors</vt:lpstr>
      <vt:lpstr>PowerPoint Presentation</vt:lpstr>
      <vt:lpstr>Do Now</vt:lpstr>
      <vt:lpstr>Scientists use the scientific method</vt:lpstr>
      <vt:lpstr>Is science a collection of facts? (2:39-9:04) </vt:lpstr>
      <vt:lpstr>Knowing some facts makes it easier to ask good questions</vt:lpstr>
      <vt:lpstr>Activity:  Asking Questions</vt:lpstr>
      <vt:lpstr>How do scientists answer their questions about nutrition? </vt:lpstr>
      <vt:lpstr>What is the difference between correlation and causation when it comes to study results? </vt:lpstr>
      <vt:lpstr>Study Types</vt:lpstr>
      <vt:lpstr>Wrap Up</vt:lpstr>
      <vt:lpstr>PowerPoint Presentation</vt:lpstr>
    </vt:vector>
  </TitlesOfParts>
  <Company>tufts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berri jacque</dc:creator>
  <cp:lastModifiedBy>Eagle</cp:lastModifiedBy>
  <cp:revision>407</cp:revision>
  <cp:lastPrinted>2010-11-09T17:54:24Z</cp:lastPrinted>
  <dcterms:created xsi:type="dcterms:W3CDTF">2012-01-20T17:36:20Z</dcterms:created>
  <dcterms:modified xsi:type="dcterms:W3CDTF">2018-03-16T17:18:44Z</dcterms:modified>
</cp:coreProperties>
</file>